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2" r:id="rId4"/>
    <p:sldId id="261" r:id="rId5"/>
    <p:sldId id="257" r:id="rId6"/>
    <p:sldId id="259" r:id="rId7"/>
    <p:sldId id="260" r:id="rId8"/>
    <p:sldId id="265" r:id="rId9"/>
    <p:sldId id="267" r:id="rId10"/>
    <p:sldId id="266" r:id="rId11"/>
    <p:sldId id="264" r:id="rId12"/>
    <p:sldId id="263" r:id="rId13"/>
    <p:sldId id="269" r:id="rId14"/>
    <p:sldId id="268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9A880-7B33-1FBB-75D6-5C576C41F117}" v="1888" dt="2024-09-26T09:05:12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A4D29-47B8-4D5F-B7C3-D7347803E432}" type="datetimeFigureOut"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0B7B-30E6-454B-969C-081A0465E4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3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Who knows </a:t>
            </a:r>
            <a:r>
              <a:rPr lang="en-US" dirty="0" err="1">
                <a:ea typeface="Calibri"/>
                <a:cs typeface="Calibri"/>
              </a:rPr>
              <a:t>geoparquet</a:t>
            </a:r>
            <a:r>
              <a:rPr lang="en-US" dirty="0">
                <a:ea typeface="Calibri"/>
                <a:cs typeface="Calibri"/>
              </a:rPr>
              <a:t>?</a:t>
            </a:r>
          </a:p>
          <a:p>
            <a:r>
              <a:rPr lang="en-US" dirty="0">
                <a:ea typeface="Calibri"/>
                <a:cs typeface="Calibri"/>
              </a:rPr>
              <a:t>Who has worked with </a:t>
            </a:r>
            <a:r>
              <a:rPr lang="en-US" dirty="0" err="1">
                <a:ea typeface="Calibri"/>
                <a:cs typeface="Calibri"/>
              </a:rPr>
              <a:t>geoparquet</a:t>
            </a:r>
            <a:r>
              <a:rPr lang="en-US" dirty="0">
                <a:ea typeface="Calibri"/>
                <a:cs typeface="Calibri"/>
              </a:rPr>
              <a:t>?</a:t>
            </a:r>
          </a:p>
          <a:p>
            <a:r>
              <a:rPr lang="en-US" dirty="0">
                <a:ea typeface="Calibri"/>
                <a:cs typeface="Calibri"/>
              </a:rPr>
              <a:t>Anyone publishing data in </a:t>
            </a:r>
            <a:r>
              <a:rPr lang="en-US" dirty="0" err="1">
                <a:ea typeface="Calibri"/>
                <a:cs typeface="Calibri"/>
              </a:rPr>
              <a:t>geoparquet</a:t>
            </a:r>
            <a:r>
              <a:rPr lang="en-US" dirty="0">
                <a:ea typeface="Calibri"/>
                <a:cs typeface="Calibri"/>
              </a:rPr>
              <a:t>?</a:t>
            </a:r>
          </a:p>
          <a:p>
            <a:r>
              <a:rPr lang="en-US" dirty="0">
                <a:ea typeface="Calibri"/>
                <a:cs typeface="Calibri"/>
              </a:rPr>
              <a:t>Who knows how to pronounce it correctly?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0B7B-30E6-454B-969C-081A0465E4CC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Carefull</a:t>
            </a:r>
            <a:r>
              <a:rPr lang="en-US" dirty="0">
                <a:ea typeface="Calibri"/>
                <a:cs typeface="Calibri"/>
              </a:rPr>
              <a:t> with your classification (all records will be checked)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0B7B-30E6-454B-969C-081A0465E4C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rrest.nyc/the-top-11-open-geoparquet-datasets-making-big-geospatial-data-easy/" TargetMode="External"/><Relationship Id="rId3" Type="http://schemas.openxmlformats.org/officeDocument/2006/relationships/hyperlink" Target="https://cloudnativegeo.org/blog/2024/08/introduction-to-stac-geoparquet?_hsenc=p2ANqtz--IY8kfViUiy0g1sMhmukP-O1ThfIgqaTHjEWPDXECpO8qnvNLaxobVYEB5pfmqc2pgsMNtQtF03YJK9HAshMt8apXyPCQfrMpJwn2ItGK8s9ZhPw0&amp;_hsmi=325417144" TargetMode="External"/><Relationship Id="rId7" Type="http://schemas.openxmlformats.org/officeDocument/2006/relationships/hyperlink" Target="https://cloudnativegeo.org/blog/2023/08/performance-explorations-of-geoparquet-and-duckdb/" TargetMode="External"/><Relationship Id="rId2" Type="http://schemas.openxmlformats.org/officeDocument/2006/relationships/hyperlink" Target="https://geoparque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NQrwMMn1jk" TargetMode="External"/><Relationship Id="rId5" Type="http://schemas.openxmlformats.org/officeDocument/2006/relationships/hyperlink" Target="https://medium.com/radiant-earth-insights/the-geoparquet-ecosystem-at-1-0-0-96dee8ce9201" TargetMode="External"/><Relationship Id="rId4" Type="http://schemas.openxmlformats.org/officeDocument/2006/relationships/hyperlink" Target="https://www.youtube.com/watch?v=PFWjMHXdRdY&amp;t=142s%20%22https://www.youtube.com/watch?v=pfwjmhxdrdy&amp;t=142s" TargetMode="External"/><Relationship Id="rId9" Type="http://schemas.openxmlformats.org/officeDocument/2006/relationships/hyperlink" Target="https://tech.marksblogg.com/overture-gis-data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storage/browser/sogelink-research-public/projects/tomt?pageState=(%22StorageObjectListTable%22:(%22f%22:%22%255B%255D%22))&amp;project=research-cluster-876663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rquet Texture Images - Free Download on Freepik">
            <a:extLst>
              <a:ext uri="{FF2B5EF4-FFF2-40B4-BE49-F238E27FC236}">
                <a16:creationId xmlns:a16="http://schemas.microsoft.com/office/drawing/2014/main" id="{029E65C2-0331-A84E-7E88-3F56C240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63" b="1123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Should you use Geo-parquet?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and why (not)….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6F624-975B-4442-376B-D5E01CC8F6D1}"/>
              </a:ext>
            </a:extLst>
          </p:cNvPr>
          <p:cNvSpPr txBox="1"/>
          <p:nvPr/>
        </p:nvSpPr>
        <p:spPr>
          <a:xfrm>
            <a:off x="7853722" y="6320117"/>
            <a:ext cx="4191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Tom van Tilburg, foss4g BE/NL 2024</a:t>
            </a:r>
          </a:p>
        </p:txBody>
      </p:sp>
      <p:pic>
        <p:nvPicPr>
          <p:cNvPr id="7" name="Picture 6" descr="Geodan">
            <a:extLst>
              <a:ext uri="{FF2B5EF4-FFF2-40B4-BE49-F238E27FC236}">
                <a16:creationId xmlns:a16="http://schemas.microsoft.com/office/drawing/2014/main" id="{7338E9BC-BC45-B245-B4A1-28F170CDE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3" y="5712794"/>
            <a:ext cx="2743200" cy="9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B45991F6-FACA-1210-6D8F-F1AF9A82B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88304-D79E-2DE6-84E2-B1D2523A9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Use it in QGIS?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26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C303-1799-F7BE-3272-8584FB3E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93" y="365125"/>
            <a:ext cx="10515600" cy="1325563"/>
          </a:xfrm>
        </p:spPr>
        <p:txBody>
          <a:bodyPr/>
          <a:lstStyle/>
          <a:p>
            <a:r>
              <a:rPr lang="en-US" dirty="0"/>
              <a:t>Performance benchmark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52534-C74E-EBE0-6B80-ABAD09F2960E}"/>
              </a:ext>
            </a:extLst>
          </p:cNvPr>
          <p:cNvSpPr txBox="1"/>
          <p:nvPr/>
        </p:nvSpPr>
        <p:spPr>
          <a:xfrm>
            <a:off x="829557" y="1497106"/>
            <a:ext cx="103712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Benchmark data: </a:t>
            </a:r>
            <a:r>
              <a:rPr lang="en-US" sz="2000" dirty="0" err="1"/>
              <a:t>bag.pand</a:t>
            </a:r>
            <a:r>
              <a:rPr lang="en-US" sz="2000" dirty="0"/>
              <a:t> -&gt; 11 mil. records of Dutch building footprints </a:t>
            </a:r>
          </a:p>
        </p:txBody>
      </p:sp>
      <p:pic>
        <p:nvPicPr>
          <p:cNvPr id="3" name="Picture 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BB90910D-FCCC-B4BA-01F5-4A35F810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93" y="2823882"/>
            <a:ext cx="7044657" cy="306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8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CD79-8BD4-605A-F109-0526B35BF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36" y="2856566"/>
            <a:ext cx="3702424" cy="379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Good</a:t>
            </a:r>
          </a:p>
          <a:p>
            <a:pPr marL="0" indent="0">
              <a:buNone/>
            </a:pPr>
            <a:r>
              <a:rPr lang="en-US" dirty="0"/>
              <a:t>Cheap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Cloud optimized</a:t>
            </a:r>
          </a:p>
          <a:p>
            <a:pPr marL="0" indent="0">
              <a:buNone/>
            </a:pPr>
            <a:r>
              <a:rPr lang="en-US" dirty="0"/>
              <a:t>Simple</a:t>
            </a:r>
          </a:p>
          <a:p>
            <a:pPr marL="0" indent="0">
              <a:buNone/>
            </a:pPr>
            <a:r>
              <a:rPr lang="en-US" u="sng" dirty="0"/>
              <a:t>Small files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Fast for analysis</a:t>
            </a:r>
          </a:p>
          <a:p>
            <a:pPr marL="0" indent="0">
              <a:buNone/>
            </a:pPr>
            <a:r>
              <a:rPr lang="en-US" u="sng" dirty="0"/>
              <a:t>Standard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37BFB-0A6E-5BB9-EFBE-667DDF7F56E5}"/>
              </a:ext>
            </a:extLst>
          </p:cNvPr>
          <p:cNvSpPr txBox="1">
            <a:spLocks/>
          </p:cNvSpPr>
          <p:nvPr/>
        </p:nvSpPr>
        <p:spPr>
          <a:xfrm>
            <a:off x="4329952" y="2751231"/>
            <a:ext cx="438598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Bad</a:t>
            </a:r>
          </a:p>
          <a:p>
            <a:pPr marL="0" indent="0">
              <a:buNone/>
            </a:pPr>
            <a:r>
              <a:rPr lang="en-US" dirty="0"/>
              <a:t>Hard to update data</a:t>
            </a:r>
          </a:p>
          <a:p>
            <a:pPr marL="0" indent="0">
              <a:buNone/>
            </a:pPr>
            <a:r>
              <a:rPr lang="en-US" dirty="0"/>
              <a:t>No indexing</a:t>
            </a:r>
          </a:p>
          <a:p>
            <a:pPr marL="0" indent="0">
              <a:buNone/>
            </a:pPr>
            <a:r>
              <a:rPr lang="en-US" dirty="0"/>
              <a:t>Not fastest for browsing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E0F0D2-4558-A04E-2A2B-B509EAE38349}"/>
              </a:ext>
            </a:extLst>
          </p:cNvPr>
          <p:cNvSpPr txBox="1">
            <a:spLocks/>
          </p:cNvSpPr>
          <p:nvPr/>
        </p:nvSpPr>
        <p:spPr>
          <a:xfrm>
            <a:off x="8633011" y="2852083"/>
            <a:ext cx="3511924" cy="4328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Ugly</a:t>
            </a:r>
          </a:p>
          <a:p>
            <a:pPr marL="0" indent="0">
              <a:buNone/>
            </a:pPr>
            <a:r>
              <a:rPr lang="en-US" dirty="0"/>
              <a:t>Infancy issues for geo</a:t>
            </a:r>
          </a:p>
          <a:p>
            <a:pPr marL="0" indent="0">
              <a:buNone/>
            </a:pPr>
            <a:r>
              <a:rPr lang="en-US" dirty="0"/>
              <a:t>Metadata is also big</a:t>
            </a:r>
          </a:p>
          <a:p>
            <a:pPr marL="0" indent="0">
              <a:buNone/>
            </a:pPr>
            <a:r>
              <a:rPr lang="en-US" dirty="0"/>
              <a:t>Sort your data!</a:t>
            </a:r>
          </a:p>
        </p:txBody>
      </p:sp>
      <p:pic>
        <p:nvPicPr>
          <p:cNvPr id="9" name="Picture 8" descr="A person with a beard and mustache wearing a hat and smoking a cigarette&#10;&#10;Description automatically generated">
            <a:extLst>
              <a:ext uri="{FF2B5EF4-FFF2-40B4-BE49-F238E27FC236}">
                <a16:creationId xmlns:a16="http://schemas.microsoft.com/office/drawing/2014/main" id="{3DF92C78-38C9-8E90-4850-EADC05DB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458041"/>
            <a:ext cx="2371725" cy="2714625"/>
          </a:xfrm>
          <a:prstGeom prst="rect">
            <a:avLst/>
          </a:prstGeom>
        </p:spPr>
      </p:pic>
      <p:pic>
        <p:nvPicPr>
          <p:cNvPr id="10" name="Picture 9" descr="A person with a mustache and a black hat&#10;&#10;Description automatically generated">
            <a:extLst>
              <a:ext uri="{FF2B5EF4-FFF2-40B4-BE49-F238E27FC236}">
                <a16:creationId xmlns:a16="http://schemas.microsoft.com/office/drawing/2014/main" id="{45B75519-7FC9-CC6E-D34C-20F621709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66" y="97771"/>
            <a:ext cx="2390775" cy="3076575"/>
          </a:xfrm>
          <a:prstGeom prst="rect">
            <a:avLst/>
          </a:prstGeom>
        </p:spPr>
      </p:pic>
      <p:pic>
        <p:nvPicPr>
          <p:cNvPr id="11" name="Picture 10" descr="A person looking up with a serious expression&#10;&#10;Description automatically generated">
            <a:extLst>
              <a:ext uri="{FF2B5EF4-FFF2-40B4-BE49-F238E27FC236}">
                <a16:creationId xmlns:a16="http://schemas.microsoft.com/office/drawing/2014/main" id="{2AD08339-A553-244F-27CE-D7B5AB198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219" y="240645"/>
            <a:ext cx="2029386" cy="30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rquet Texture Images - Free Download on Freepik">
            <a:extLst>
              <a:ext uri="{FF2B5EF4-FFF2-40B4-BE49-F238E27FC236}">
                <a16:creationId xmlns:a16="http://schemas.microsoft.com/office/drawing/2014/main" id="{7750421B-E9B6-A690-B9BC-27501C9BCE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3763" b="112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220" y="-145139"/>
            <a:ext cx="10506456" cy="11609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Should you use Geoparquet?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B3C66F-9A5A-CF4B-4B71-1E7CF0ED9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824" y="243662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40954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CB2A-E110-C62E-A0E6-123B1995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8223" y="1128094"/>
            <a:ext cx="3389357" cy="586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/>
              <a:t>Geoparquet</a:t>
            </a:r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C8C8A465-3C2B-0743-A42C-D31F525F58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483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5B5F5F60-154F-202B-3449-6DC337A771E2}"/>
              </a:ext>
            </a:extLst>
          </p:cNvPr>
          <p:cNvSpPr>
            <a:spLocks noGrp="1"/>
          </p:cNvSpPr>
          <p:nvPr/>
        </p:nvSpPr>
        <p:spPr>
          <a:xfrm>
            <a:off x="7794812" y="1893423"/>
            <a:ext cx="4241003" cy="4730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/>
              <a:t>Not when you</a:t>
            </a:r>
            <a:endParaRPr lang="en-US" sz="1700" dirty="0"/>
          </a:p>
          <a:p>
            <a:pPr marL="285750" indent="-228600" algn="l">
              <a:buFont typeface="Arial,Sans-Serif"/>
              <a:buChar char="•"/>
            </a:pPr>
            <a:r>
              <a:rPr lang="en-US" sz="1700" dirty="0"/>
              <a:t>want to serve large datasets for  </a:t>
            </a:r>
          </a:p>
          <a:p>
            <a:pPr algn="l"/>
            <a:r>
              <a:rPr lang="en-US" sz="1700" dirty="0"/>
              <a:t>       </a:t>
            </a:r>
            <a:r>
              <a:rPr lang="en-US" sz="1700" dirty="0" err="1"/>
              <a:t>visualisation</a:t>
            </a:r>
            <a:r>
              <a:rPr lang="en-US" sz="1700" dirty="0"/>
              <a:t> (</a:t>
            </a:r>
            <a:r>
              <a:rPr lang="en-US" sz="1700" i="1" dirty="0"/>
              <a:t>use </a:t>
            </a:r>
            <a:r>
              <a:rPr lang="en-US" sz="1700" i="1" dirty="0" err="1"/>
              <a:t>filegeodb</a:t>
            </a:r>
            <a:r>
              <a:rPr lang="en-US" sz="1700" dirty="0"/>
              <a:t>)</a:t>
            </a:r>
          </a:p>
          <a:p>
            <a:pPr algn="l"/>
            <a:endParaRPr lang="en-US" sz="1700" b="1" dirty="0"/>
          </a:p>
          <a:p>
            <a:pPr algn="l"/>
            <a:r>
              <a:rPr lang="en-US" sz="1700" b="1" dirty="0"/>
              <a:t>Yes, when you </a:t>
            </a: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do data analysis! (</a:t>
            </a:r>
            <a:r>
              <a:rPr lang="en-US" sz="1700" i="1" dirty="0" err="1"/>
              <a:t>duckdb</a:t>
            </a:r>
            <a:r>
              <a:rPr lang="en-US" sz="1700" i="1" dirty="0"/>
              <a:t>, python etc.</a:t>
            </a:r>
            <a:r>
              <a:rPr lang="en-US" sz="1700" dirty="0"/>
              <a:t>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serve (very large) datasets in the cloud</a:t>
            </a:r>
          </a:p>
          <a:p>
            <a:pPr algn="l"/>
            <a:r>
              <a:rPr lang="en-US" sz="1700" dirty="0"/>
              <a:t>           (</a:t>
            </a:r>
            <a:r>
              <a:rPr lang="en-US" sz="1700" i="1" dirty="0"/>
              <a:t>cheap and reliable</a:t>
            </a:r>
            <a:r>
              <a:rPr lang="en-US" sz="1700" dirty="0"/>
              <a:t>)</a:t>
            </a:r>
            <a:endParaRPr lang="en-US" dirty="0"/>
          </a:p>
          <a:p>
            <a:pPr marL="285750" indent="-228600" algn="l">
              <a:buFont typeface="Arial,Sans-Serif"/>
              <a:buChar char="•"/>
            </a:pPr>
            <a:r>
              <a:rPr lang="en-US" sz="1700" dirty="0"/>
              <a:t>have timeseries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just want to transfer datasets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2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ED85-05C0-0500-D310-1C70484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402" y="608453"/>
            <a:ext cx="4816608" cy="1235916"/>
          </a:xfrm>
        </p:spPr>
        <p:txBody>
          <a:bodyPr>
            <a:normAutofit/>
          </a:bodyPr>
          <a:lstStyle/>
          <a:p>
            <a:r>
              <a:rPr lang="en-US" dirty="0"/>
              <a:t>Happy mapping!</a:t>
            </a:r>
          </a:p>
        </p:txBody>
      </p:sp>
      <p:pic>
        <p:nvPicPr>
          <p:cNvPr id="4" name="Picture 3" descr="Pin page">
            <a:extLst>
              <a:ext uri="{FF2B5EF4-FFF2-40B4-BE49-F238E27FC236}">
                <a16:creationId xmlns:a16="http://schemas.microsoft.com/office/drawing/2014/main" id="{72E010B3-FF80-58AD-0120-B0CD1D9EC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83" y="1842996"/>
            <a:ext cx="6670429" cy="42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9619-99BB-2382-2E9A-BF613DE9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3AF6-93B1-0235-8EFD-BB267FD8F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Geoparquet Website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Introduction to STAC GeoParquet</a:t>
            </a:r>
            <a:r>
              <a:rPr lang="en-US" dirty="0"/>
              <a:t>  blog, 29 August 2024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GeoParquet and GeoArrow in deck.gl | Kyle Barron | Cloud Engineer at Development Seed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, 12 Dec 2023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5"/>
              </a:rPr>
              <a:t>The GeoParquet Ecosystem at 1.0.0</a:t>
            </a:r>
            <a:r>
              <a:rPr lang="en-US" dirty="0"/>
              <a:t>, blog, 4 Oct 2023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6"/>
              </a:rPr>
              <a:t>Spatial indexing in Geoparquet</a:t>
            </a:r>
            <a:r>
              <a:rPr lang="en-US" dirty="0"/>
              <a:t>  </a:t>
            </a:r>
            <a:r>
              <a:rPr lang="en-US" dirty="0" err="1"/>
              <a:t>youtube</a:t>
            </a:r>
            <a:r>
              <a:rPr lang="en-US" dirty="0"/>
              <a:t>, 28 May 2022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7"/>
              </a:rPr>
              <a:t># Performance Explorations of GeoParquet (and DuckDB)</a:t>
            </a:r>
            <a:r>
              <a:rPr lang="en-US" dirty="0"/>
              <a:t> blog, 14 August 2023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8"/>
              </a:rPr>
              <a:t># The Top 11 Open GeoParquet Datasets: Making big geospatial data easy</a:t>
            </a:r>
            <a:r>
              <a:rPr lang="en-US" dirty="0"/>
              <a:t>, blog, January 18, 2024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9"/>
              </a:rPr>
              <a:t>overture gis data</a:t>
            </a:r>
            <a:r>
              <a:rPr lang="en-US" dirty="0"/>
              <a:t>, blog, 05 November 2023</a:t>
            </a:r>
          </a:p>
        </p:txBody>
      </p:sp>
    </p:spTree>
    <p:extLst>
      <p:ext uri="{BB962C8B-B14F-4D97-AF65-F5344CB8AC3E}">
        <p14:creationId xmlns:p14="http://schemas.microsoft.com/office/powerpoint/2010/main" val="72003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B6D8-4301-42EE-371D-F773C5EA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4BF8-202C-2A07-6368-3F01646D6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499"/>
            <a:ext cx="10515600" cy="497246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What is </a:t>
            </a:r>
            <a:r>
              <a:rPr lang="en-US" dirty="0" err="1"/>
              <a:t>geoparquet</a:t>
            </a:r>
            <a:r>
              <a:rPr lang="en-US" dirty="0"/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Cloud optimized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Columnstorage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Vectordata</a:t>
            </a:r>
            <a:endParaRPr lang="en-US" dirty="0"/>
          </a:p>
          <a:p>
            <a:r>
              <a:rPr lang="en-US" dirty="0"/>
              <a:t>How does it work</a:t>
            </a:r>
          </a:p>
          <a:p>
            <a:r>
              <a:rPr lang="en-US" dirty="0"/>
              <a:t>In the wild (overture)</a:t>
            </a:r>
          </a:p>
          <a:p>
            <a:r>
              <a:rPr lang="en-US" dirty="0"/>
              <a:t>Our first steps with parquet (</a:t>
            </a:r>
            <a:r>
              <a:rPr lang="en-US" dirty="0" err="1"/>
              <a:t>sensordata</a:t>
            </a:r>
            <a:r>
              <a:rPr lang="en-US" dirty="0"/>
              <a:t>)</a:t>
            </a:r>
          </a:p>
          <a:p>
            <a:r>
              <a:rPr lang="en-US" dirty="0"/>
              <a:t>Advantages / disadvantages</a:t>
            </a:r>
          </a:p>
          <a:p>
            <a:r>
              <a:rPr lang="en-US" dirty="0"/>
              <a:t>Now let's try geo-parquet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Create with OGR2OGR, upload to cloud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Throw URL in QGIS</a:t>
            </a:r>
          </a:p>
          <a:p>
            <a:r>
              <a:rPr lang="en-US" dirty="0"/>
              <a:t>Are there alternatives?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benchmark(from </a:t>
            </a:r>
            <a:r>
              <a:rPr lang="en-US" dirty="0" err="1"/>
              <a:t>leda</a:t>
            </a:r>
            <a:r>
              <a:rPr lang="en-US" dirty="0"/>
              <a:t>) / have slides at hand</a:t>
            </a:r>
          </a:p>
          <a:p>
            <a:r>
              <a:rPr lang="en-US" dirty="0"/>
              <a:t>Should I use </a:t>
            </a:r>
            <a:r>
              <a:rPr lang="en-US" dirty="0" err="1"/>
              <a:t>geoparquet</a:t>
            </a:r>
            <a:r>
              <a:rPr lang="en-US" dirty="0"/>
              <a:t>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It depends.....</a:t>
            </a:r>
          </a:p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72762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046157-7E26-F6BB-5E93-AD3E6F91BAD0}"/>
              </a:ext>
            </a:extLst>
          </p:cNvPr>
          <p:cNvSpPr txBox="1"/>
          <p:nvPr/>
        </p:nvSpPr>
        <p:spPr>
          <a:xfrm>
            <a:off x="638735" y="1714499"/>
            <a:ext cx="10298205" cy="1588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Aptos Display"/>
              </a:rPr>
              <a:t>Who knows </a:t>
            </a:r>
            <a:r>
              <a:rPr lang="en-US" sz="4400" dirty="0" err="1">
                <a:latin typeface="Aptos Display"/>
              </a:rPr>
              <a:t>geoparquet</a:t>
            </a:r>
            <a:r>
              <a:rPr lang="en-US" sz="4400" dirty="0">
                <a:latin typeface="Aptos Display"/>
              </a:rPr>
              <a:t>?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 dirty="0">
              <a:latin typeface="Aptos Display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C4061-D3E7-6AD2-8BD7-E04EB8A47DC8}"/>
              </a:ext>
            </a:extLst>
          </p:cNvPr>
          <p:cNvSpPr txBox="1"/>
          <p:nvPr/>
        </p:nvSpPr>
        <p:spPr>
          <a:xfrm>
            <a:off x="634253" y="2729753"/>
            <a:ext cx="1113640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</a:rPr>
              <a:t>Who has worked with </a:t>
            </a:r>
            <a:r>
              <a:rPr lang="en-US" sz="4400" dirty="0" err="1">
                <a:latin typeface="Aptos Display"/>
              </a:rPr>
              <a:t>geoparquet</a:t>
            </a:r>
            <a:r>
              <a:rPr lang="en-US" sz="4400" dirty="0">
                <a:latin typeface="Aptos Display"/>
              </a:rPr>
              <a:t>?​</a:t>
            </a:r>
          </a:p>
          <a:p>
            <a:r>
              <a:rPr lang="en-US" sz="4400" dirty="0">
                <a:latin typeface="Aptos Display"/>
              </a:rPr>
              <a:t>​</a:t>
            </a:r>
          </a:p>
          <a:p>
            <a:r>
              <a:rPr lang="en-US" sz="1200" dirty="0">
                <a:latin typeface="Calibri"/>
              </a:rPr>
              <a:t>​</a:t>
            </a:r>
            <a:endParaRPr lang="en-US" sz="1200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671E7-C4ED-0187-97B2-78F8CACD16B7}"/>
              </a:ext>
            </a:extLst>
          </p:cNvPr>
          <p:cNvSpPr txBox="1"/>
          <p:nvPr/>
        </p:nvSpPr>
        <p:spPr>
          <a:xfrm>
            <a:off x="634253" y="3895164"/>
            <a:ext cx="10744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</a:rPr>
              <a:t>Anyone publishing data in </a:t>
            </a:r>
            <a:r>
              <a:rPr lang="en-US" sz="4400" dirty="0" err="1">
                <a:latin typeface="Aptos Display"/>
              </a:rPr>
              <a:t>geoparquet</a:t>
            </a:r>
            <a:r>
              <a:rPr lang="en-US" sz="4400" dirty="0">
                <a:latin typeface="Aptos Display"/>
              </a:rPr>
              <a:t>?​​</a:t>
            </a:r>
          </a:p>
          <a:p>
            <a:r>
              <a:rPr lang="en-US" sz="4400" dirty="0">
                <a:latin typeface="Aptos Display"/>
              </a:rPr>
              <a:t>​​</a:t>
            </a:r>
          </a:p>
          <a:p>
            <a:r>
              <a:rPr lang="en-US" sz="4400" dirty="0">
                <a:latin typeface="Aptos Display"/>
              </a:rPr>
              <a:t> ​​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CFFDB-8AA9-03B6-806F-94CE203E5674}"/>
              </a:ext>
            </a:extLst>
          </p:cNvPr>
          <p:cNvSpPr txBox="1"/>
          <p:nvPr/>
        </p:nvSpPr>
        <p:spPr>
          <a:xfrm>
            <a:off x="634253" y="5071782"/>
            <a:ext cx="101726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Aptos Display"/>
              </a:rPr>
              <a:t>Who knows how to pronounce it correctly?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B3506-8CAD-5CBD-CF02-A1474884A3FA}"/>
              </a:ext>
            </a:extLst>
          </p:cNvPr>
          <p:cNvSpPr txBox="1"/>
          <p:nvPr/>
        </p:nvSpPr>
        <p:spPr>
          <a:xfrm>
            <a:off x="634254" y="264459"/>
            <a:ext cx="703505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latin typeface="Aptos Display"/>
              </a:rPr>
              <a:t>Before we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69E5F-F1DF-152A-4D09-C79A60B9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Our first steps with Parquet @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6CF8-9BEA-7593-BC1D-4A758BE0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1.5 TB of road data, </a:t>
            </a:r>
            <a:r>
              <a:rPr lang="en-US" sz="2200" dirty="0" err="1"/>
              <a:t>postgis</a:t>
            </a:r>
            <a:r>
              <a:rPr lang="en-US" sz="2200" dirty="0"/>
              <a:t> doesn't scale well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 dirty="0"/>
              <a:t>We needed to do analytics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 dirty="0"/>
              <a:t>Parquet was cheap to host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 dirty="0" err="1"/>
              <a:t>Duckdb</a:t>
            </a:r>
            <a:r>
              <a:rPr lang="en-US" sz="2200" dirty="0"/>
              <a:t> upcoming database system for analytics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All of our </a:t>
            </a:r>
            <a:r>
              <a:rPr lang="en-US" sz="2200" dirty="0" err="1"/>
              <a:t>Sensordata</a:t>
            </a:r>
            <a:r>
              <a:rPr lang="en-US" sz="2200" dirty="0"/>
              <a:t> is now hosted as </a:t>
            </a:r>
            <a:r>
              <a:rPr lang="en-US" sz="2200" dirty="0" err="1"/>
              <a:t>parquetfiles</a:t>
            </a:r>
            <a:endParaRPr lang="en-US" sz="2200" dirty="0"/>
          </a:p>
        </p:txBody>
      </p:sp>
      <p:pic>
        <p:nvPicPr>
          <p:cNvPr id="5" name="Picture 4" descr="Baby Steps by Angela Rieck - Talbot Spy">
            <a:extLst>
              <a:ext uri="{FF2B5EF4-FFF2-40B4-BE49-F238E27FC236}">
                <a16:creationId xmlns:a16="http://schemas.microsoft.com/office/drawing/2014/main" id="{C0CBC4F5-F1CB-2403-6E6A-3CFDDFFF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67" r="19525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4" name="Picture 3" descr="Geodan">
            <a:extLst>
              <a:ext uri="{FF2B5EF4-FFF2-40B4-BE49-F238E27FC236}">
                <a16:creationId xmlns:a16="http://schemas.microsoft.com/office/drawing/2014/main" id="{2877CFFF-6247-6582-456B-DD510AF0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554" y="686155"/>
            <a:ext cx="2743200" cy="9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31CB-125B-AF5A-BBA6-3C3A3471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 </a:t>
            </a:r>
            <a:r>
              <a:rPr lang="en-US" dirty="0"/>
              <a:t>(geo)parquet?!</a:t>
            </a:r>
          </a:p>
        </p:txBody>
      </p:sp>
      <p:pic>
        <p:nvPicPr>
          <p:cNvPr id="4" name="Content Placeholder 3" descr="What is Parquet Flooring? Timeless Elegance and Durability">
            <a:extLst>
              <a:ext uri="{FF2B5EF4-FFF2-40B4-BE49-F238E27FC236}">
                <a16:creationId xmlns:a16="http://schemas.microsoft.com/office/drawing/2014/main" id="{82AEBD71-B8B9-B76A-C66C-E2602FE40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152" y="-2773"/>
            <a:ext cx="4928809" cy="18102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7D5B9-3B71-B5F1-A8BE-F80F21C2F686}"/>
              </a:ext>
            </a:extLst>
          </p:cNvPr>
          <p:cNvSpPr txBox="1"/>
          <p:nvPr/>
        </p:nvSpPr>
        <p:spPr>
          <a:xfrm>
            <a:off x="837285" y="1487309"/>
            <a:ext cx="8893215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/>
              <a:t>File format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Based on </a:t>
            </a:r>
            <a:r>
              <a:rPr lang="en-US" dirty="0" err="1"/>
              <a:t>apache</a:t>
            </a:r>
            <a:r>
              <a:rPr lang="en-US" dirty="0"/>
              <a:t> arrow format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Column based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Cloud optimized (header with block-range information)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Extra </a:t>
            </a:r>
            <a:r>
              <a:rPr lang="en-US" dirty="0" err="1"/>
              <a:t>bbox</a:t>
            </a:r>
            <a:r>
              <a:rPr lang="en-US" dirty="0"/>
              <a:t> info stored for geometries</a:t>
            </a:r>
          </a:p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endParaRPr lang="en-US" sz="2400" i="1" dirty="0"/>
          </a:p>
          <a:p>
            <a:pPr marL="285750" indent="-285750">
              <a:buFont typeface="Calibri"/>
              <a:buChar char="-"/>
            </a:pPr>
            <a:endParaRPr lang="en-US" sz="2400" i="1" dirty="0"/>
          </a:p>
          <a:p>
            <a:pPr marL="285750" indent="-285750">
              <a:buFont typeface="Calibri"/>
              <a:buChar char="-"/>
            </a:pPr>
            <a:endParaRPr lang="en-US" sz="2400" i="1" dirty="0"/>
          </a:p>
          <a:p>
            <a:pPr marL="285750" indent="-285750">
              <a:buFont typeface="Calibri"/>
              <a:buChar char="-"/>
            </a:pPr>
            <a:endParaRPr lang="en-US" sz="2400" i="1" dirty="0"/>
          </a:p>
          <a:p>
            <a:pPr marL="285750" indent="-285750">
              <a:buFont typeface="Calibri"/>
              <a:buChar char="-"/>
            </a:pPr>
            <a:endParaRPr lang="en-US" sz="2400" i="1" dirty="0"/>
          </a:p>
          <a:p>
            <a:pPr marL="285750" indent="-285750">
              <a:buFont typeface="Calibri"/>
              <a:buChar char="-"/>
            </a:pPr>
            <a:endParaRPr lang="en-US" sz="2400" i="1" dirty="0"/>
          </a:p>
          <a:p>
            <a:r>
              <a:rPr lang="en-US" sz="2400" i="1" dirty="0"/>
              <a:t>"</a:t>
            </a:r>
            <a:r>
              <a:rPr lang="en-US" sz="2400" dirty="0">
                <a:ea typeface="+mn-lt"/>
                <a:cs typeface="+mn-lt"/>
              </a:rPr>
              <a:t>a modern alternative to CSV files"</a:t>
            </a:r>
            <a:r>
              <a:rPr lang="en-US" sz="2400" i="1" dirty="0"/>
              <a:t> (with geo data)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75D5494-D36D-4701-C4F5-354BC6F9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0" y="3627865"/>
            <a:ext cx="10438439" cy="142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6C13-3002-5816-22AF-E1755B9D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B4EDD-3DB5-D39D-3FE6-37E776F4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4" y="2120152"/>
            <a:ext cx="5046009" cy="2337548"/>
          </a:xfrm>
          <a:prstGeom prst="rect">
            <a:avLst/>
          </a:prstGeom>
        </p:spPr>
      </p:pic>
      <p:pic>
        <p:nvPicPr>
          <p:cNvPr id="5" name="Picture 4" descr="Parquet file format - everything you need to know! - Data Mozart">
            <a:extLst>
              <a:ext uri="{FF2B5EF4-FFF2-40B4-BE49-F238E27FC236}">
                <a16:creationId xmlns:a16="http://schemas.microsoft.com/office/drawing/2014/main" id="{17188F30-E5CD-C8EE-02D3-026AFAE9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3" y="1690568"/>
            <a:ext cx="7830668" cy="4413355"/>
          </a:xfrm>
          <a:prstGeom prst="rect">
            <a:avLst/>
          </a:prstGeom>
        </p:spPr>
      </p:pic>
      <p:pic>
        <p:nvPicPr>
          <p:cNvPr id="3" name="Picture 2" descr="Range Requests | HTTP: The Definitive Guide">
            <a:extLst>
              <a:ext uri="{FF2B5EF4-FFF2-40B4-BE49-F238E27FC236}">
                <a16:creationId xmlns:a16="http://schemas.microsoft.com/office/drawing/2014/main" id="{5D370791-673B-6A3A-8F7B-5349E5F5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09" y="1456685"/>
            <a:ext cx="6335485" cy="5250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F1C62-79C1-F01F-9A43-00B0C173DFC2}"/>
              </a:ext>
            </a:extLst>
          </p:cNvPr>
          <p:cNvSpPr txBox="1"/>
          <p:nvPr/>
        </p:nvSpPr>
        <p:spPr>
          <a:xfrm>
            <a:off x="9022336" y="16456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Column oriented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A1F40-1CDD-1A47-4B28-267C03F83505}"/>
              </a:ext>
            </a:extLst>
          </p:cNvPr>
          <p:cNvSpPr txBox="1"/>
          <p:nvPr/>
        </p:nvSpPr>
        <p:spPr>
          <a:xfrm>
            <a:off x="9021055" y="22783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Metadata in header/footer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BAE29-77E3-E2A2-3691-E79AE2396EF5}"/>
              </a:ext>
            </a:extLst>
          </p:cNvPr>
          <p:cNvSpPr txBox="1"/>
          <p:nvPr/>
        </p:nvSpPr>
        <p:spPr>
          <a:xfrm>
            <a:off x="9019774" y="31030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Range requests</a:t>
            </a:r>
          </a:p>
        </p:txBody>
      </p:sp>
    </p:spTree>
    <p:extLst>
      <p:ext uri="{BB962C8B-B14F-4D97-AF65-F5344CB8AC3E}">
        <p14:creationId xmlns:p14="http://schemas.microsoft.com/office/powerpoint/2010/main" val="29563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9695-5406-0254-5CC1-1E5C8256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Geoparquet</a:t>
            </a:r>
            <a:r>
              <a:rPr lang="en-US" dirty="0"/>
              <a:t> in the wild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DC6B9C-667F-3E18-8A55-2D876314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7" y="1599347"/>
            <a:ext cx="4866311" cy="30048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30F5F91-06C0-C594-E303-4E3AD1F686B9}"/>
              </a:ext>
            </a:extLst>
          </p:cNvPr>
          <p:cNvSpPr/>
          <p:nvPr/>
        </p:nvSpPr>
        <p:spPr>
          <a:xfrm>
            <a:off x="2903316" y="3433822"/>
            <a:ext cx="1215341" cy="26043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7A17B660-E0F3-2244-080F-5098F4A03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54" y="4572000"/>
            <a:ext cx="3467100" cy="2286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641875C-6BB2-BC9F-E4DE-F3F3318FC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" y="1350379"/>
            <a:ext cx="6368773" cy="550762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1E5A745-ED21-6207-AB9A-5EBEEA540F8F}"/>
              </a:ext>
            </a:extLst>
          </p:cNvPr>
          <p:cNvSpPr/>
          <p:nvPr/>
        </p:nvSpPr>
        <p:spPr>
          <a:xfrm>
            <a:off x="2237772" y="6240683"/>
            <a:ext cx="3028708" cy="64625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39F5B91-3A05-3930-2BF0-792818A55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22" y="1263629"/>
            <a:ext cx="7860055" cy="5671475"/>
          </a:xfrm>
          <a:prstGeom prst="rect">
            <a:avLst/>
          </a:prstGeom>
        </p:spPr>
      </p:pic>
      <p:pic>
        <p:nvPicPr>
          <p:cNvPr id="19" name="Picture 18" descr="A screenshot of a website&#10;&#10;Description automatically generated">
            <a:extLst>
              <a:ext uri="{FF2B5EF4-FFF2-40B4-BE49-F238E27FC236}">
                <a16:creationId xmlns:a16="http://schemas.microsoft.com/office/drawing/2014/main" id="{13BF97AD-22E2-4154-7F51-E82556CEA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21" y="1186405"/>
            <a:ext cx="9111274" cy="56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AMMA bouwemmer 12 liter zwart">
            <a:extLst>
              <a:ext uri="{FF2B5EF4-FFF2-40B4-BE49-F238E27FC236}">
                <a16:creationId xmlns:a16="http://schemas.microsoft.com/office/drawing/2014/main" id="{7CE82963-6ABE-8FB7-DF6F-DDBC4E95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883" y="4600682"/>
            <a:ext cx="2254250" cy="225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0C8F4-63B6-D59E-D233-87987B17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create some parquet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BFB2-EABE-5F3B-DCFA-089379244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368" y="2421137"/>
            <a:ext cx="79030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/>
                <a:ea typeface="+mn-lt"/>
                <a:cs typeface="+mn-lt"/>
              </a:rPr>
              <a:t>ogr2ogr </a:t>
            </a:r>
            <a:r>
              <a:rPr lang="en-US" sz="1600" dirty="0" err="1">
                <a:latin typeface="Courier New"/>
                <a:ea typeface="+mn-lt"/>
                <a:cs typeface="+mn-lt"/>
              </a:rPr>
              <a:t>wegvakken.parquet</a:t>
            </a:r>
            <a:r>
              <a:rPr lang="en-US" sz="1600" dirty="0">
                <a:latin typeface="Courier New"/>
                <a:ea typeface="+mn-lt"/>
                <a:cs typeface="+mn-lt"/>
              </a:rPr>
              <a:t> PG:"" \</a:t>
            </a:r>
            <a:endParaRPr lang="en-US" sz="1600" dirty="0"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/>
                <a:ea typeface="+mn-lt"/>
                <a:cs typeface="+mn-lt"/>
              </a:rPr>
              <a:t> -</a:t>
            </a:r>
            <a:r>
              <a:rPr lang="en-US" sz="1600" dirty="0" err="1">
                <a:latin typeface="Courier New"/>
                <a:ea typeface="+mn-lt"/>
                <a:cs typeface="+mn-lt"/>
              </a:rPr>
              <a:t>sql</a:t>
            </a:r>
            <a:r>
              <a:rPr lang="en-US" sz="1600" dirty="0">
                <a:latin typeface="Courier New"/>
                <a:ea typeface="+mn-lt"/>
                <a:cs typeface="+mn-lt"/>
              </a:rPr>
              <a:t> "SELECT * FROM </a:t>
            </a:r>
            <a:r>
              <a:rPr lang="en-US" sz="1600" dirty="0" err="1">
                <a:latin typeface="Courier New"/>
                <a:ea typeface="+mn-lt"/>
                <a:cs typeface="+mn-lt"/>
              </a:rPr>
              <a:t>nwb.wegvakken</a:t>
            </a:r>
            <a:r>
              <a:rPr lang="en-US" sz="1600" dirty="0">
                <a:latin typeface="Courier New"/>
                <a:ea typeface="+mn-lt"/>
                <a:cs typeface="+mn-lt"/>
              </a:rPr>
              <a:t> </a:t>
            </a:r>
            <a:r>
              <a:rPr lang="en-US" sz="1600" b="1" dirty="0">
                <a:latin typeface="Courier New"/>
                <a:ea typeface="+mn-lt"/>
                <a:cs typeface="+mn-lt"/>
              </a:rPr>
              <a:t>ORDER BY </a:t>
            </a:r>
            <a:r>
              <a:rPr lang="en-US" sz="1600" b="1" dirty="0" err="1">
                <a:latin typeface="Courier New"/>
                <a:ea typeface="+mn-lt"/>
                <a:cs typeface="+mn-lt"/>
              </a:rPr>
              <a:t>wkb_geometry</a:t>
            </a:r>
            <a:r>
              <a:rPr lang="en-US" sz="1600" dirty="0">
                <a:latin typeface="Courier New"/>
                <a:ea typeface="+mn-lt"/>
                <a:cs typeface="+mn-lt"/>
              </a:rPr>
              <a:t>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11CD93-8BF0-7FEA-B6F6-787FDF79B2AE}"/>
              </a:ext>
            </a:extLst>
          </p:cNvPr>
          <p:cNvSpPr txBox="1">
            <a:spLocks/>
          </p:cNvSpPr>
          <p:nvPr/>
        </p:nvSpPr>
        <p:spPr>
          <a:xfrm>
            <a:off x="7361944" y="3616751"/>
            <a:ext cx="49254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Dump in a </a:t>
            </a:r>
            <a:r>
              <a:rPr lang="en-US" dirty="0">
                <a:hlinkClick r:id="rId3"/>
              </a:rPr>
              <a:t>bucket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2AEEF-F646-F1A2-5EDB-682C35E4F98B}"/>
              </a:ext>
            </a:extLst>
          </p:cNvPr>
          <p:cNvSpPr txBox="1"/>
          <p:nvPr/>
        </p:nvSpPr>
        <p:spPr>
          <a:xfrm>
            <a:off x="1917807" y="1712899"/>
            <a:ext cx="759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From 1.5 million road segments in the Netherlands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5DA5ACAF-A793-B17D-51EA-DCDB76926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" y="4189679"/>
            <a:ext cx="6975182" cy="26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1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1C29-EB92-C040-372B-AA309DAA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analysis in </a:t>
            </a:r>
            <a:r>
              <a:rPr lang="en-US" dirty="0" err="1"/>
              <a:t>DuckDB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FFA7-9981-F2EC-9EFB-DEABF800E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41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spcBef>
                <a:spcPts val="0"/>
              </a:spcBef>
              <a:buNone/>
            </a:pPr>
            <a:r>
              <a:rPr lang="en-US" sz="1050" dirty="0">
                <a:latin typeface="Miriam Fixed"/>
                <a:ea typeface="+mn-lt"/>
                <a:cs typeface="+mn-lt"/>
              </a:rPr>
              <a:t>SELECT avg(</a:t>
            </a:r>
            <a:r>
              <a:rPr lang="en-US" sz="1050" dirty="0" err="1">
                <a:latin typeface="Miriam Fixed"/>
                <a:ea typeface="+mn-lt"/>
                <a:cs typeface="+mn-lt"/>
              </a:rPr>
              <a:t>ST_Area</a:t>
            </a:r>
            <a:r>
              <a:rPr lang="en-US" sz="1050" dirty="0">
                <a:latin typeface="Miriam Fixed"/>
                <a:ea typeface="+mn-lt"/>
                <a:cs typeface="+mn-lt"/>
              </a:rPr>
              <a:t>(</a:t>
            </a:r>
            <a:r>
              <a:rPr lang="en-US" sz="1050" dirty="0" err="1">
                <a:latin typeface="Miriam Fixed"/>
                <a:ea typeface="+mn-lt"/>
                <a:cs typeface="+mn-lt"/>
              </a:rPr>
              <a:t>geom</a:t>
            </a:r>
            <a:r>
              <a:rPr lang="en-US" sz="1050" dirty="0">
                <a:latin typeface="Miriam Fixed"/>
                <a:ea typeface="+mn-lt"/>
                <a:cs typeface="+mn-lt"/>
              </a:rPr>
              <a:t>)) as </a:t>
            </a:r>
            <a:r>
              <a:rPr lang="en-US" sz="1050" dirty="0" err="1">
                <a:latin typeface="Miriam Fixed"/>
                <a:ea typeface="+mn-lt"/>
                <a:cs typeface="+mn-lt"/>
              </a:rPr>
              <a:t>avg_area</a:t>
            </a:r>
            <a:endParaRPr lang="en-US" dirty="0" err="1"/>
          </a:p>
          <a:p>
            <a:pPr indent="0">
              <a:spcBef>
                <a:spcPts val="0"/>
              </a:spcBef>
              <a:buNone/>
            </a:pPr>
            <a:r>
              <a:rPr lang="en-US" sz="1050" dirty="0">
                <a:latin typeface="Miriam Fixed"/>
                <a:ea typeface="+mn-lt"/>
                <a:cs typeface="+mn-lt"/>
              </a:rPr>
              <a:t>FROM </a:t>
            </a:r>
            <a:r>
              <a:rPr lang="en-US" sz="1050" err="1">
                <a:latin typeface="Miriam Fixed"/>
                <a:ea typeface="+mn-lt"/>
                <a:cs typeface="+mn-lt"/>
              </a:rPr>
              <a:t>read_parquet</a:t>
            </a:r>
            <a:r>
              <a:rPr lang="en-US" sz="1050" dirty="0">
                <a:latin typeface="Miriam Fixed"/>
                <a:ea typeface="+mn-lt"/>
                <a:cs typeface="+mn-lt"/>
              </a:rPr>
              <a:t>('</a:t>
            </a:r>
            <a:r>
              <a:rPr lang="en-US" sz="1050" i="1" dirty="0">
                <a:latin typeface="Miriam Fixed"/>
                <a:ea typeface="+mn-lt"/>
                <a:cs typeface="+mn-lt"/>
              </a:rPr>
              <a:t>https://storage.googleapis.com/</a:t>
            </a:r>
            <a:r>
              <a:rPr lang="en-US" sz="1050" i="1" err="1">
                <a:latin typeface="Miriam Fixed"/>
                <a:ea typeface="+mn-lt"/>
                <a:cs typeface="+mn-lt"/>
              </a:rPr>
              <a:t>sogelink</a:t>
            </a:r>
            <a:r>
              <a:rPr lang="en-US" sz="1050" i="1" dirty="0">
                <a:latin typeface="Miriam Fixed"/>
                <a:ea typeface="+mn-lt"/>
                <a:cs typeface="+mn-lt"/>
              </a:rPr>
              <a:t>-research-public/projects/</a:t>
            </a:r>
            <a:r>
              <a:rPr lang="en-US" sz="1050" i="1" err="1">
                <a:latin typeface="Miriam Fixed"/>
                <a:ea typeface="+mn-lt"/>
                <a:cs typeface="+mn-lt"/>
              </a:rPr>
              <a:t>tomt</a:t>
            </a:r>
            <a:r>
              <a:rPr lang="en-US" sz="1050" i="1" dirty="0">
                <a:latin typeface="Miriam Fixed"/>
                <a:ea typeface="+mn-lt"/>
                <a:cs typeface="+mn-lt"/>
              </a:rPr>
              <a:t>/</a:t>
            </a:r>
            <a:r>
              <a:rPr lang="en-US" sz="1050" i="1" err="1">
                <a:latin typeface="Miriam Fixed"/>
                <a:ea typeface="+mn-lt"/>
                <a:cs typeface="+mn-lt"/>
              </a:rPr>
              <a:t>bag_pand.parquet</a:t>
            </a:r>
            <a:r>
              <a:rPr lang="en-US" sz="1050" dirty="0">
                <a:latin typeface="Miriam Fixed"/>
                <a:ea typeface="+mn-lt"/>
                <a:cs typeface="+mn-lt"/>
              </a:rPr>
              <a:t>') 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1050" dirty="0">
                <a:latin typeface="Miriam Fixed"/>
                <a:ea typeface="+mn-lt"/>
                <a:cs typeface="+mn-lt"/>
              </a:rPr>
              <a:t>WHERE </a:t>
            </a:r>
            <a:r>
              <a:rPr lang="en-US" sz="1050" err="1">
                <a:latin typeface="Miriam Fixed"/>
                <a:ea typeface="+mn-lt"/>
                <a:cs typeface="+mn-lt"/>
              </a:rPr>
              <a:t>ST_Intersects</a:t>
            </a:r>
            <a:r>
              <a:rPr lang="en-US" sz="1050" dirty="0">
                <a:latin typeface="Miriam Fixed"/>
                <a:ea typeface="+mn-lt"/>
                <a:cs typeface="+mn-lt"/>
              </a:rPr>
              <a:t>(</a:t>
            </a:r>
            <a:r>
              <a:rPr lang="en-US" sz="1050" err="1">
                <a:latin typeface="Miriam Fixed"/>
                <a:ea typeface="+mn-lt"/>
                <a:cs typeface="+mn-lt"/>
              </a:rPr>
              <a:t>geom</a:t>
            </a:r>
            <a:r>
              <a:rPr lang="en-US" sz="1050" dirty="0">
                <a:latin typeface="Miriam Fixed"/>
                <a:ea typeface="+mn-lt"/>
                <a:cs typeface="+mn-lt"/>
              </a:rPr>
              <a:t>, </a:t>
            </a:r>
            <a:r>
              <a:rPr lang="en-US" sz="1050" err="1">
                <a:latin typeface="Miriam Fixed"/>
                <a:ea typeface="+mn-lt"/>
                <a:cs typeface="+mn-lt"/>
              </a:rPr>
              <a:t>ST_MakeEnvelope</a:t>
            </a:r>
            <a:r>
              <a:rPr lang="en-US" sz="1050" dirty="0">
                <a:latin typeface="Miriam Fixed"/>
                <a:ea typeface="+mn-lt"/>
                <a:cs typeface="+mn-lt"/>
              </a:rPr>
              <a:t>(84656, 452996, 85272, 453380))</a:t>
            </a:r>
          </a:p>
          <a:p>
            <a:pPr indent="0">
              <a:spcBef>
                <a:spcPts val="0"/>
              </a:spcBef>
              <a:buNone/>
            </a:pPr>
            <a:r>
              <a:rPr lang="en-US" sz="1050" dirty="0">
                <a:latin typeface="Miriam Fixed"/>
                <a:ea typeface="+mn-lt"/>
                <a:cs typeface="+mn-lt"/>
              </a:rPr>
              <a:t>AND </a:t>
            </a:r>
            <a:r>
              <a:rPr lang="en-US" sz="1050" err="1">
                <a:latin typeface="Miriam Fixed"/>
                <a:ea typeface="+mn-lt"/>
                <a:cs typeface="+mn-lt"/>
              </a:rPr>
              <a:t>geom_bbox.xmin</a:t>
            </a:r>
            <a:r>
              <a:rPr lang="en-US" sz="1050" dirty="0">
                <a:latin typeface="Miriam Fixed"/>
                <a:ea typeface="+mn-lt"/>
                <a:cs typeface="+mn-lt"/>
              </a:rPr>
              <a:t> &gt; 84656 AND </a:t>
            </a:r>
            <a:r>
              <a:rPr lang="en-US" sz="1050" err="1">
                <a:latin typeface="Miriam Fixed"/>
                <a:ea typeface="+mn-lt"/>
                <a:cs typeface="+mn-lt"/>
              </a:rPr>
              <a:t>geom_bbox.ymin</a:t>
            </a:r>
            <a:r>
              <a:rPr lang="en-US" sz="1050" dirty="0">
                <a:latin typeface="Miriam Fixed"/>
                <a:ea typeface="+mn-lt"/>
                <a:cs typeface="+mn-lt"/>
              </a:rPr>
              <a:t> &gt; 452996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Miriam Fixed"/>
                <a:ea typeface="+mn-lt"/>
                <a:cs typeface="+mn-lt"/>
              </a:rPr>
              <a:t>  AND </a:t>
            </a:r>
            <a:r>
              <a:rPr lang="en-US" sz="1050" dirty="0" err="1">
                <a:latin typeface="Miriam Fixed"/>
                <a:ea typeface="+mn-lt"/>
                <a:cs typeface="+mn-lt"/>
              </a:rPr>
              <a:t>geom_bbox.xmax</a:t>
            </a:r>
            <a:r>
              <a:rPr lang="en-US" sz="1050" dirty="0">
                <a:latin typeface="Miriam Fixed"/>
                <a:ea typeface="+mn-lt"/>
                <a:cs typeface="+mn-lt"/>
              </a:rPr>
              <a:t> &lt; 85272 AND </a:t>
            </a:r>
            <a:r>
              <a:rPr lang="en-US" sz="1050" dirty="0" err="1">
                <a:latin typeface="Miriam Fixed"/>
                <a:ea typeface="+mn-lt"/>
                <a:cs typeface="+mn-lt"/>
              </a:rPr>
              <a:t>geom_bbox.ymax</a:t>
            </a:r>
            <a:r>
              <a:rPr lang="en-US" sz="1050" dirty="0">
                <a:latin typeface="Miriam Fixed"/>
                <a:ea typeface="+mn-lt"/>
                <a:cs typeface="+mn-lt"/>
              </a:rPr>
              <a:t> &lt; 453380;</a:t>
            </a:r>
          </a:p>
        </p:txBody>
      </p:sp>
    </p:spTree>
    <p:extLst>
      <p:ext uri="{BB962C8B-B14F-4D97-AF65-F5344CB8AC3E}">
        <p14:creationId xmlns:p14="http://schemas.microsoft.com/office/powerpoint/2010/main" val="76723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Should you use Geo-parquet?</vt:lpstr>
      <vt:lpstr>Contents</vt:lpstr>
      <vt:lpstr>PowerPoint Presentation</vt:lpstr>
      <vt:lpstr>Our first steps with Parquet @</vt:lpstr>
      <vt:lpstr>What is (geo)parquet?!</vt:lpstr>
      <vt:lpstr>How does it work?</vt:lpstr>
      <vt:lpstr>Geoparquet in the wild</vt:lpstr>
      <vt:lpstr>Lets create some parquet data</vt:lpstr>
      <vt:lpstr>Do analysis in DuckDB</vt:lpstr>
      <vt:lpstr>Use it in QGIS?</vt:lpstr>
      <vt:lpstr>Performance benchmark</vt:lpstr>
      <vt:lpstr>PowerPoint Presentation</vt:lpstr>
      <vt:lpstr>Should you use Geoparquet?</vt:lpstr>
      <vt:lpstr>Geoparquet</vt:lpstr>
      <vt:lpstr>Happy mapping!</vt:lpstr>
      <vt:lpstr>Background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598</cp:revision>
  <dcterms:created xsi:type="dcterms:W3CDTF">2024-09-24T14:57:04Z</dcterms:created>
  <dcterms:modified xsi:type="dcterms:W3CDTF">2024-09-26T10:26:03Z</dcterms:modified>
</cp:coreProperties>
</file>